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780" r:id="rId2"/>
  </p:sldMasterIdLst>
  <p:notesMasterIdLst>
    <p:notesMasterId r:id="rId28"/>
  </p:notesMasterIdLst>
  <p:sldIdLst>
    <p:sldId id="256" r:id="rId3"/>
    <p:sldId id="292" r:id="rId4"/>
    <p:sldId id="284" r:id="rId5"/>
    <p:sldId id="285" r:id="rId6"/>
    <p:sldId id="295" r:id="rId7"/>
    <p:sldId id="296" r:id="rId8"/>
    <p:sldId id="297" r:id="rId9"/>
    <p:sldId id="298" r:id="rId10"/>
    <p:sldId id="299" r:id="rId11"/>
    <p:sldId id="300" r:id="rId12"/>
    <p:sldId id="294" r:id="rId13"/>
    <p:sldId id="259" r:id="rId14"/>
    <p:sldId id="290" r:id="rId15"/>
    <p:sldId id="286" r:id="rId16"/>
    <p:sldId id="293" r:id="rId17"/>
    <p:sldId id="289" r:id="rId18"/>
    <p:sldId id="260" r:id="rId19"/>
    <p:sldId id="288" r:id="rId20"/>
    <p:sldId id="262" r:id="rId21"/>
    <p:sldId id="263" r:id="rId22"/>
    <p:sldId id="264" r:id="rId23"/>
    <p:sldId id="265" r:id="rId24"/>
    <p:sldId id="316" r:id="rId25"/>
    <p:sldId id="302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567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2871B3-6D0F-44F8-A0B4-D5FAB005D5CD}" type="datetimeFigureOut">
              <a:rPr lang="fa-IR" smtClean="0"/>
              <a:pPr/>
              <a:t>05/10/1439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12644B-77B4-4422-B28B-DDA11F94EE2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531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644B-77B4-4422-B28B-DDA11F94EE26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924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644B-77B4-4422-B28B-DDA11F94EE26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921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416-0843-4FE3-8766-ADFDF490E618}" type="datetime1">
              <a:rPr lang="en-US" smtClean="0"/>
              <a:pPr/>
              <a:t>1/26/2018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66FC-3F94-4E52-9A27-784CC3535373}" type="datetime1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BAFA-98B6-463E-8573-CD2B9FD2C6E4}" type="datetime1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5013-F037-40E2-B9C8-73A52D935E82}" type="datetime1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C934-AAFA-479D-AC83-9E44D56BD1A8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5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sz="2400">
                <a:cs typeface="+mn-cs"/>
              </a:defRPr>
            </a:lvl1pPr>
            <a:lvl2pPr algn="r" rtl="1">
              <a:defRPr>
                <a:cs typeface="+mn-cs"/>
              </a:defRPr>
            </a:lvl2pPr>
            <a:lvl3pPr algn="r" rtl="1">
              <a:defRPr>
                <a:cs typeface="+mn-cs"/>
              </a:defRPr>
            </a:lvl3pPr>
            <a:lvl4pPr algn="r" rtl="1">
              <a:defRPr>
                <a:cs typeface="+mn-cs"/>
              </a:defRPr>
            </a:lvl4pPr>
            <a:lvl5pPr algn="r" rtl="1">
              <a:defRPr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1AC9-2BEE-4BCF-9E63-0C5BC107A6A5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62E6-EB30-4A2F-B3E1-74575DC0B8C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069E-20B7-42C0-90AB-FABCE42DE360}" type="datetime1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C2173-EE9B-48F2-9E63-76CDFEE2D4D5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10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5A645-3E22-46E5-9088-F0AC311D6D91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8100-FBE2-4571-B389-5F0251A7C9A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9761"/>
      </p:ext>
    </p:extLst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DD6A-E366-4423-854B-23B9255F18D1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28798-8490-4652-ACEA-5D50BB36FB7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60465"/>
      </p:ext>
    </p:extLst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5B21-4917-4B28-BB8A-0BD00F2208AB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785E-5A09-4510-976B-C147A7962EB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40634"/>
      </p:ext>
    </p:extLst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A5C40-73DD-4082-9582-368F2EBACAB2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3DCE8-463E-4E83-9E5A-54F3E9AEDC2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76159"/>
      </p:ext>
    </p:extLst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34B3F-146B-4977-A94E-1EF645CC9F4A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5107-714B-435E-948C-EADDDB219FB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3629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7778-60F3-40E9-9AE0-D1916A0FDE8A}" type="datetime1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5C3E2-151B-4025-840F-156894311262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6E219-C149-473D-8BF8-83B750C162B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64995"/>
      </p:ext>
    </p:extLst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B0A4-8FF5-4C08-90D1-82CEC1B55688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965A-2C89-4951-885E-ED71E717B48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9632"/>
      </p:ext>
    </p:extLst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0798-7700-4F71-9EE3-DEE7A4C615DF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00CEC-0F0A-45C3-903F-C8C7C12E14E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88697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4AC6-4F1D-4DAB-A541-9D8102088457}" type="datetime1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B2-086F-441E-9B4D-FBB3FE612FFA}" type="datetime1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25E0-F073-4A50-A752-80B7004D705B}" type="datetime1">
              <a:rPr lang="en-US" smtClean="0"/>
              <a:pPr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0FE3-9CEB-4DB7-9A28-FADFF7848543}" type="datetime1">
              <a:rPr lang="en-US" smtClean="0"/>
              <a:pPr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5B11-F889-464B-BB06-8E94A2ACA893}" type="datetime1">
              <a:rPr lang="en-US" smtClean="0"/>
              <a:pPr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43A0-A2FE-4FA8-BA60-25474EE0A7CA}" type="datetime1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501-8A56-462A-9053-F6FBDF333468}" type="datetime1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        </a:t>
            </a:r>
            <a:r>
              <a:rPr lang="fa-IR" dirty="0" smtClean="0"/>
              <a:t>   دکترشکیبایی </a:t>
            </a:r>
            <a:r>
              <a:rPr lang="en-US" b="0" dirty="0" smtClean="0"/>
              <a:t>www.drshakibaei.com 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563B4C-01AA-4BCA-9B9C-26B628043A50}" type="datetime1">
              <a:rPr lang="en-US" smtClean="0"/>
              <a:pPr/>
              <a:t>1/26/2018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ADC97B-EEB8-45D7-8FF3-4E2395BF4E8F}" type="datetime1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2C5B65-C003-436D-8C62-E79E17BC2E8A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0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newsflash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03277"/>
            <a:ext cx="2819400" cy="2362200"/>
          </a:xfrm>
        </p:spPr>
        <p:txBody>
          <a:bodyPr>
            <a:noAutofit/>
          </a:bodyPr>
          <a:lstStyle/>
          <a:p>
            <a:pPr algn="ctr"/>
            <a:r>
              <a:rPr lang="fa-IR" sz="4400" dirty="0" smtClean="0"/>
              <a:t> عصب رسانه ها</a:t>
            </a:r>
            <a:br>
              <a:rPr lang="fa-IR" sz="4400" dirty="0" smtClean="0"/>
            </a:br>
            <a:r>
              <a:rPr lang="fa-IR" sz="4400" dirty="0" smtClean="0"/>
              <a:t> نقش </a:t>
            </a:r>
            <a:r>
              <a:rPr lang="fa-IR" sz="4400" dirty="0"/>
              <a:t>آنها </a:t>
            </a:r>
            <a:r>
              <a:rPr lang="fa-IR" sz="4400" dirty="0" smtClean="0"/>
              <a:t>در بدن </a:t>
            </a:r>
            <a:br>
              <a:rPr lang="fa-IR" sz="4400" dirty="0" smtClean="0"/>
            </a:br>
            <a:r>
              <a:rPr lang="fa-IR" sz="4400" dirty="0" smtClean="0"/>
              <a:t> تنظیم آنها بادارو</a:t>
            </a:r>
            <a:endParaRPr lang="fa-IR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051425"/>
            <a:ext cx="2514600" cy="1284287"/>
          </a:xfrm>
        </p:spPr>
        <p:txBody>
          <a:bodyPr/>
          <a:lstStyle/>
          <a:p>
            <a:pPr algn="r"/>
            <a:r>
              <a:rPr lang="fa-IR" dirty="0"/>
              <a:t> </a:t>
            </a:r>
            <a:r>
              <a:rPr lang="fa-IR" dirty="0" smtClean="0"/>
              <a:t>دکترفرشته شکیبایی</a:t>
            </a:r>
          </a:p>
          <a:p>
            <a:pPr algn="r"/>
            <a:r>
              <a:rPr lang="fa-IR" dirty="0" smtClean="0"/>
              <a:t> فوق تخصص روانپزشکی کودک و نوجوان </a:t>
            </a:r>
          </a:p>
          <a:p>
            <a:pPr algn="r"/>
            <a:r>
              <a:rPr lang="fa-IR" dirty="0" smtClean="0"/>
              <a:t>دانشیار علوم پزشکی اصفهان</a:t>
            </a:r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335712"/>
            <a:ext cx="5029200" cy="365125"/>
          </a:xfrm>
        </p:spPr>
        <p:txBody>
          <a:bodyPr/>
          <a:lstStyle/>
          <a:p>
            <a:r>
              <a:rPr lang="en-US" dirty="0" smtClean="0"/>
              <a:t>www.drshakibaei.com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r="95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872" y="1720074"/>
            <a:ext cx="4194727" cy="422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8534400" cy="4876800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2  Nazanin" panose="00000400000000000000" pitchFamily="2" charset="-78"/>
              </a:rPr>
              <a:t>فلوکزتین یکی ازمهارکنندهای بازجذب سروتونین دردرمان افسردگی تاثیر دارد</a:t>
            </a:r>
          </a:p>
          <a:p>
            <a:r>
              <a:rPr lang="fa-IR" dirty="0" smtClean="0">
                <a:cs typeface="2  Nazanin" panose="00000400000000000000" pitchFamily="2" charset="-78"/>
              </a:rPr>
              <a:t>ترازودون ،نفازودون ،</a:t>
            </a:r>
            <a:r>
              <a:rPr lang="fa-IR" sz="2600" dirty="0">
                <a:cs typeface="2  Nazanin" panose="00000400000000000000" pitchFamily="2" charset="-78"/>
              </a:rPr>
              <a:t>بوسپیرون روی گیرنده های </a:t>
            </a:r>
            <a:r>
              <a:rPr lang="fa-IR" dirty="0" smtClean="0">
                <a:cs typeface="2  Nazanin" panose="00000400000000000000" pitchFamily="2" charset="-78"/>
              </a:rPr>
              <a:t>سروتونین اثر میکنند</a:t>
            </a:r>
          </a:p>
          <a:p>
            <a:r>
              <a:rPr lang="fa-IR" dirty="0" smtClean="0">
                <a:cs typeface="2  Nazanin" panose="00000400000000000000" pitchFamily="2" charset="-78"/>
              </a:rPr>
              <a:t>سروتونین دردوماده مورد سوءمصرف ال اس دی و مت آمفتامین دخیل است </a:t>
            </a:r>
          </a:p>
          <a:p>
            <a:r>
              <a:rPr lang="fa-IR" dirty="0" smtClean="0">
                <a:cs typeface="2  Nazanin" panose="00000400000000000000" pitchFamily="2" charset="-78"/>
              </a:rPr>
              <a:t>سروتونین عمدتا با اختلال خلقی ارتباط دارد –درشیدایی افزایش وافسردگی کاهش دارد</a:t>
            </a:r>
          </a:p>
          <a:p>
            <a:r>
              <a:rPr lang="fa-IR" dirty="0" smtClean="0">
                <a:cs typeface="2  Nazanin" panose="00000400000000000000" pitchFamily="2" charset="-78"/>
              </a:rPr>
              <a:t> پایین بودن سروتونین مجال برای سطوح غیرطبیعی نوراپی نفرین فراهم میکند که سبب افسردگی یا شیدایی شود</a:t>
            </a:r>
          </a:p>
          <a:p>
            <a:r>
              <a:rPr lang="fa-IR" dirty="0" smtClean="0">
                <a:cs typeface="2  Nazanin" panose="00000400000000000000" pitchFamily="2" charset="-78"/>
              </a:rPr>
              <a:t>دراسکیزوفرنیا هم مهار آن کمک  میکند</a:t>
            </a:r>
          </a:p>
          <a:p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دکترشکیبایی </a:t>
            </a:r>
            <a:r>
              <a:rPr lang="en-US" dirty="0" smtClean="0"/>
              <a:t>www.drshakibaei.com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 </a:t>
            </a:r>
            <a:r>
              <a:rPr lang="en-US" sz="3600" dirty="0" smtClean="0"/>
              <a:t>Serotonergic pathways (5-HT</a:t>
            </a:r>
            <a:r>
              <a:rPr lang="en-US" sz="3600" dirty="0"/>
              <a:t>) </a:t>
            </a:r>
            <a:r>
              <a:rPr lang="fa-IR" sz="3600" dirty="0" smtClean="0"/>
              <a:t>   </a:t>
            </a:r>
            <a:endParaRPr lang="fa-IR" sz="40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752600"/>
            <a:ext cx="693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دکترشکیبایی </a:t>
            </a:r>
            <a:r>
              <a:rPr lang="en-US" dirty="0" smtClean="0"/>
              <a:t>www.drshakibaei.com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>نوراپی نفرین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864"/>
            <a:ext cx="8229600" cy="5105400"/>
          </a:xfrm>
        </p:spPr>
        <p:txBody>
          <a:bodyPr>
            <a:normAutofit/>
          </a:bodyPr>
          <a:lstStyle/>
          <a:p>
            <a:r>
              <a:rPr lang="fa-IR" dirty="0" smtClean="0"/>
              <a:t>نوراپی نفرین درهنگام اضطراب وخشم بیشترترشح میشود </a:t>
            </a:r>
          </a:p>
          <a:p>
            <a:r>
              <a:rPr lang="fa-IR" dirty="0" smtClean="0"/>
              <a:t>ودارهایی که روی ان اثر میکند برای کنترل این وضعیت مؤثرند</a:t>
            </a:r>
          </a:p>
          <a:p>
            <a:r>
              <a:rPr lang="fa-IR" dirty="0" smtClean="0"/>
              <a:t>مثل داروهای سه حلقه ای ،مهارکننده های آنزیم  وداروهای جدیدتر یعنی ونلافاکسین ،بوپروپیون ونفازودون</a:t>
            </a:r>
          </a:p>
          <a:p>
            <a:r>
              <a:rPr lang="fa-IR" dirty="0" smtClean="0"/>
              <a:t>2-4 هفته وقت میبرد تا ضدافسردگیها اثر درمانی خود را اعمال کنند </a:t>
            </a:r>
          </a:p>
          <a:p>
            <a:r>
              <a:rPr lang="fa-IR" dirty="0" smtClean="0"/>
              <a:t>اثر سمپاتیک زدای کلونیدین برای درمان انواع واقسام اختلالات روانپزشکی ازجمله برای ترک مواد شبه افیونی استفاده کرده اند </a:t>
            </a:r>
          </a:p>
          <a:p>
            <a:r>
              <a:rPr lang="fa-IR" dirty="0" smtClean="0"/>
              <a:t>یوهمبین که مهارکننده </a:t>
            </a:r>
            <a:r>
              <a:rPr lang="fa-IR" spc="-150" dirty="0" smtClean="0"/>
              <a:t>گیرنده الفاست برای بهبود اختلالات جنسی بکار میرود</a:t>
            </a:r>
          </a:p>
          <a:p>
            <a:r>
              <a:rPr lang="fa-IR" dirty="0" smtClean="0"/>
              <a:t>مهارکننده های بتا برای درمان جمع هراسی (ازجمله اضطراب امتحان ) آکاتژیا ولرزش بکار میرود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973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4000" dirty="0" smtClean="0"/>
              <a:t/>
            </a:r>
            <a:br>
              <a:rPr lang="fa-IR" sz="4000" dirty="0" smtClean="0"/>
            </a:br>
            <a:r>
              <a:rPr lang="fa-IR" sz="3200" dirty="0"/>
              <a:t/>
            </a:r>
            <a:br>
              <a:rPr lang="fa-IR" sz="3200" dirty="0"/>
            </a:br>
            <a:r>
              <a:rPr lang="fa-IR" sz="3200" dirty="0" smtClean="0"/>
              <a:t>    </a:t>
            </a:r>
            <a:r>
              <a:rPr lang="fa-IR" sz="4000" dirty="0" smtClean="0"/>
              <a:t>نورآدرنرژیک</a:t>
            </a:r>
            <a:r>
              <a:rPr lang="en-US" sz="4800" dirty="0" smtClean="0"/>
              <a:t>N</a:t>
            </a:r>
            <a:r>
              <a:rPr lang="en-US" sz="4000" dirty="0" smtClean="0"/>
              <a:t>oradrenergic pathway</a:t>
            </a:r>
            <a:r>
              <a:rPr lang="en-US" sz="4800" dirty="0" smtClean="0"/>
              <a:t>s          </a:t>
            </a:r>
            <a:endParaRPr lang="fa-IR" sz="40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828800"/>
            <a:ext cx="647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داروهای مؤثر برهردو عصب رسانه ،داروها ی مؤثر برنوراپینفرین نظیر دزیپرامین </a:t>
            </a:r>
          </a:p>
          <a:p>
            <a:r>
              <a:rPr lang="fa-IR" dirty="0" smtClean="0"/>
              <a:t>ودارهای مؤثر برسروتونین نظیر فلوکزتین همه دردرمان افسردگی تاثیر دارند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Dopaminergic (DA) pathways</a:t>
            </a: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fa-IR" sz="2400" dirty="0" smtClean="0"/>
              <a:t>مسیرهای دوپامینرژیک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دربیماری پارکینسون یکی ازراههای دوپامینرژیک مضمحل (دژنره) میشود</a:t>
            </a:r>
            <a:endParaRPr lang="en-US" dirty="0" smtClean="0"/>
          </a:p>
          <a:p>
            <a:r>
              <a:rPr lang="fa-IR" dirty="0" smtClean="0"/>
              <a:t>در تنظیم حرکات وتنظیم خلق نقش دارد</a:t>
            </a:r>
          </a:p>
          <a:p>
            <a:r>
              <a:rPr lang="fa-IR" dirty="0" smtClean="0"/>
              <a:t>دوپامین ممکنست در افسردگی کاهش ودر شیدایی(مانیا) افزایش یابد</a:t>
            </a:r>
            <a:endParaRPr lang="en-US" dirty="0" smtClean="0"/>
          </a:p>
          <a:p>
            <a:r>
              <a:rPr lang="fa-IR" dirty="0" smtClean="0"/>
              <a:t>با تیک های عضلانی ارتباط دارد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Dopaminergic pathways</a:t>
            </a:r>
            <a:r>
              <a:rPr lang="en-US" sz="4400" dirty="0" smtClean="0"/>
              <a:t>(DA</a:t>
            </a:r>
            <a:r>
              <a:rPr lang="en-US" sz="4400" dirty="0"/>
              <a:t>)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sz="4400" dirty="0" smtClean="0"/>
              <a:t>مسیرهای دوپامینرژیک</a:t>
            </a:r>
            <a:endParaRPr lang="fa-IR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5943600"/>
            <a:ext cx="6096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904" y="2138878"/>
            <a:ext cx="5676191" cy="398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8629"/>
            <a:ext cx="8229600" cy="743712"/>
          </a:xfrm>
        </p:spPr>
        <p:txBody>
          <a:bodyPr>
            <a:noAutofit/>
          </a:bodyPr>
          <a:lstStyle/>
          <a:p>
            <a:pPr algn="ctr"/>
            <a:r>
              <a:rPr lang="fa-IR" sz="2800" dirty="0"/>
              <a:t>مسیرهای </a:t>
            </a:r>
            <a:r>
              <a:rPr lang="fa-IR" sz="2800" dirty="0" smtClean="0"/>
              <a:t>دوپامینرژیک           </a:t>
            </a:r>
            <a:r>
              <a:rPr lang="en-US" sz="2800" dirty="0"/>
              <a:t>(DA) </a:t>
            </a:r>
            <a:r>
              <a:rPr lang="fa-IR" sz="2800" dirty="0" smtClean="0"/>
              <a:t> </a:t>
            </a:r>
            <a:r>
              <a:rPr lang="en-US" sz="2800" dirty="0" smtClean="0"/>
              <a:t>Dopaminergic pathways</a:t>
            </a:r>
            <a:r>
              <a:rPr lang="fa-IR" sz="2800" dirty="0" smtClean="0"/>
              <a:t/>
            </a:r>
            <a:br>
              <a:rPr lang="fa-IR" sz="2800" dirty="0" smtClean="0"/>
            </a:b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rtl="1"/>
            <a:r>
              <a:rPr lang="fa-IR" dirty="0" smtClean="0"/>
              <a:t>در ایجاد تاثیرات ضد روانپریشانه داروهای ضد جنون نقش دارد </a:t>
            </a:r>
            <a:endParaRPr lang="en-US" dirty="0" smtClean="0"/>
          </a:p>
          <a:p>
            <a:r>
              <a:rPr lang="fa-IR" dirty="0" smtClean="0"/>
              <a:t>دسته دارویی جدیدی از ضدجنونهای بسیار مؤثر که ضدجنونهای توام سروتونین ودوپامین نامیده میشوند نه تنها علائم مثبت اسکیزوفرنیا (روانپریشی ،توهم، سرآسیمگی) بلکه علائم منفی اسکیزوفرنی(کندی عاطفی،دودلی،کاتاتونی راهم درمان میکنند).</a:t>
            </a:r>
          </a:p>
          <a:p>
            <a:r>
              <a:rPr lang="fa-IR" dirty="0" smtClean="0"/>
              <a:t>سایرمواد مؤثر بر دستگاه دوپامینی آمفتامین  وکوکائین هستند.اینها دوپامین موجود در سیناپس را افزایش میدهند .</a:t>
            </a:r>
          </a:p>
          <a:p>
            <a:r>
              <a:rPr lang="fa-IR" dirty="0" smtClean="0"/>
              <a:t>آمفتامین وکوکائین از جمله اعتیاد آورترین موادند. دستگاههای دوپامینی در نظام معروف به نظام پاداشی مغز دخالت زیادی داشته واین دخالت مینواند اعتیادآوربودن شدید کوکائین را توضیح دهد .</a:t>
            </a: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استیل کولین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شایعترین ارتباط با استیل کولین دمانس آلزایمر وسایر دمانسهاست </a:t>
            </a:r>
          </a:p>
          <a:p>
            <a:r>
              <a:rPr lang="fa-IR" dirty="0" smtClean="0"/>
              <a:t>داروهای ضد کولینرژیک میتوانند یادگیری و حافظه رادر افراد طبیعی مختل کنند</a:t>
            </a:r>
          </a:p>
          <a:p>
            <a:r>
              <a:rPr lang="fa-IR" dirty="0" smtClean="0"/>
              <a:t>آگونیستهای استیل کولین میتوانند دردرمان دمانس آلزایمر فایده داشته باشند</a:t>
            </a:r>
          </a:p>
          <a:p>
            <a:r>
              <a:rPr lang="fa-IR" dirty="0" smtClean="0"/>
              <a:t>استیل کولین دراختلالات خواب وخلقی نقش داشته باشند</a:t>
            </a:r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0" y="6371184"/>
            <a:ext cx="2286000" cy="365125"/>
          </a:xfrm>
        </p:spPr>
        <p:txBody>
          <a:bodyPr/>
          <a:lstStyle/>
          <a:p>
            <a:r>
              <a:rPr lang="fa-IR" dirty="0" smtClean="0"/>
              <a:t>دکترشکیبایی </a:t>
            </a:r>
            <a:r>
              <a:rPr lang="en-US" dirty="0" smtClean="0"/>
              <a:t>www.drshakibaei.com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Content Placeholder 5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5943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1"/>
            <a:ext cx="8305800" cy="5715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1"/>
            <a:ext cx="8305800" cy="5867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763000" cy="61722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778793"/>
            <a:ext cx="8229600" cy="105000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Pharmacological Treatments school refusal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25658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first-choice medication for children and adolescents with school refusal 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SSRI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efficacy of SSRIs for treating youth with anxiety disorders If school refusal is associated with depression, an SSRI may also be indicated </a:t>
            </a:r>
          </a:p>
          <a:p>
            <a:pPr algn="l" rtl="0"/>
            <a:r>
              <a:rPr lang="en-US" dirty="0" smtClean="0"/>
              <a:t>In a study of multimodal treatment for 63 school-refusing adolescents with anxiety and major depressive disorders, adolescents were treated with 8 weeks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imipramine</a:t>
            </a:r>
            <a:r>
              <a:rPr lang="en-US" dirty="0" smtClean="0"/>
              <a:t> plus CBT versus 8 weeks of placebo plus CBT Over the course of the study, school attendance significantly improved in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imipramine</a:t>
            </a:r>
            <a:r>
              <a:rPr lang="en-US" dirty="0" smtClean="0"/>
              <a:t> group, but not in the placebo group.</a:t>
            </a:r>
          </a:p>
          <a:p>
            <a:pPr algn="l" rtl="0"/>
            <a:r>
              <a:rPr lang="en-US" dirty="0" smtClean="0"/>
              <a:t> Fifty-four percent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imipramine </a:t>
            </a:r>
            <a:r>
              <a:rPr lang="en-US" dirty="0" smtClean="0"/>
              <a:t>group and 17% of the placebo group achieved remission (school attendance greater than 75%) at 8 weeks. </a:t>
            </a:r>
          </a:p>
          <a:p>
            <a:pPr algn="l" rtl="0"/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www.drshakibaei.com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292B-5595-4951-9BC5-E85351EC8F28}" type="slidenum">
              <a:rPr lang="fa-IR" smtClean="0"/>
              <a:pPr/>
              <a:t>23</a:t>
            </a:fld>
            <a:endParaRPr lang="fa-IR"/>
          </a:p>
        </p:txBody>
      </p:sp>
      <p:pic>
        <p:nvPicPr>
          <p:cNvPr id="6" name="Picture 2" descr="getphotofrdfdf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0"/>
            <a:ext cx="9329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58199" cy="60197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479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219200" y="1676399"/>
            <a:ext cx="1600200" cy="457200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219200"/>
            <a:ext cx="8153400" cy="436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399"/>
            <a:ext cx="4800600" cy="656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2743200" cy="365125"/>
          </a:xfrm>
        </p:spPr>
        <p:txBody>
          <a:bodyPr/>
          <a:lstStyle/>
          <a:p>
            <a:r>
              <a:rPr lang="fa-IR" dirty="0" smtClean="0"/>
              <a:t>دکترشکیبایی </a:t>
            </a:r>
            <a:r>
              <a:rPr lang="en-US" dirty="0" smtClean="0"/>
              <a:t>www.drshakibaei.com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492123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1001857"/>
            <a:ext cx="80010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Content Placeholder 6" descr="559630_qA5wbMu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969125" cy="3962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Content Placeholder 6" descr="brain_main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6588125" cy="426719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Content Placeholder 6" descr="index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781800" cy="403859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" name="Content Placeholder 6" descr="900404_neurons_l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8077200" cy="487679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Content Placeholder 6" descr="101_393_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914400"/>
            <a:ext cx="8001000" cy="525779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دکترشکیبایی </a:t>
            </a:r>
            <a:r>
              <a:rPr lang="en-US" smtClean="0"/>
              <a:t>www.drshakibaei.com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648</TotalTime>
  <Words>590</Words>
  <Application>Microsoft Office PowerPoint</Application>
  <PresentationFormat>On-screen Show (4:3)</PresentationFormat>
  <Paragraphs>95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2  Nazanin</vt:lpstr>
      <vt:lpstr>Arial</vt:lpstr>
      <vt:lpstr>Calibri</vt:lpstr>
      <vt:lpstr>Constantia</vt:lpstr>
      <vt:lpstr>Majalla UI</vt:lpstr>
      <vt:lpstr>Traditional Arabic</vt:lpstr>
      <vt:lpstr>Wingdings 2</vt:lpstr>
      <vt:lpstr>Flow</vt:lpstr>
      <vt:lpstr>1_Flow</vt:lpstr>
      <vt:lpstr> عصب رسانه ها  نقش آنها در بدن   تنظیم آنها بادارو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Serotonergic pathways (5-HT)    </vt:lpstr>
      <vt:lpstr>نوراپی نفرین</vt:lpstr>
      <vt:lpstr>      نورآدرنرژیکNoradrenergic pathways          </vt:lpstr>
      <vt:lpstr>PowerPoint Presentation</vt:lpstr>
      <vt:lpstr>Dopaminergic (DA) pathways مسیرهای دوپامینرژیک</vt:lpstr>
      <vt:lpstr>Dopaminergic pathways(DA)  مسیرهای دوپامینرژیک</vt:lpstr>
      <vt:lpstr>مسیرهای دوپامینرژیک           (DA)  Dopaminergic pathways </vt:lpstr>
      <vt:lpstr>استیل کولین</vt:lpstr>
      <vt:lpstr>PowerPoint Presentation</vt:lpstr>
      <vt:lpstr>PowerPoint Presentation</vt:lpstr>
      <vt:lpstr>PowerPoint Presentation</vt:lpstr>
      <vt:lpstr>Pharmacological Treatments school refusal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Dr.Shakibaei</dc:creator>
  <cp:lastModifiedBy>MRT www.Win2Farsi.com</cp:lastModifiedBy>
  <cp:revision>39</cp:revision>
  <dcterms:created xsi:type="dcterms:W3CDTF">2006-08-16T00:00:00Z</dcterms:created>
  <dcterms:modified xsi:type="dcterms:W3CDTF">2018-01-26T20:20:25Z</dcterms:modified>
</cp:coreProperties>
</file>